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"/>
  </p:notesMasterIdLst>
  <p:sldIdLst>
    <p:sldId id="3151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9E3"/>
    <a:srgbClr val="C000B2"/>
    <a:srgbClr val="335B74"/>
    <a:srgbClr val="F0DBFD"/>
    <a:srgbClr val="EDFDFA"/>
    <a:srgbClr val="8DC21F"/>
    <a:srgbClr val="F9D4CF"/>
    <a:srgbClr val="6FCAEB"/>
    <a:srgbClr val="F8FFEB"/>
    <a:srgbClr val="E5F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>
        <p:scale>
          <a:sx n="95" d="100"/>
          <a:sy n="95" d="100"/>
        </p:scale>
        <p:origin x="1080" y="-3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6B6E50D2-19F6-4ABC-9AC9-9881AC0F2801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C588F8CE-7137-4768-B560-9E04E8098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205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559675" cy="71278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3937" y="1"/>
            <a:ext cx="7555739" cy="712787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7732992"/>
            <a:ext cx="4819293" cy="2280920"/>
          </a:xfrm>
        </p:spPr>
        <p:txBody>
          <a:bodyPr anchor="ctr">
            <a:normAutofit/>
          </a:bodyPr>
          <a:lstStyle>
            <a:lvl1pPr algn="r">
              <a:defRPr sz="3637" spc="165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9020" y="7732992"/>
            <a:ext cx="1984415" cy="228092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2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7967" indent="0" algn="ctr">
              <a:buNone/>
              <a:defRPr sz="1323"/>
            </a:lvl2pPr>
            <a:lvl3pPr marL="755934" indent="0" algn="ctr">
              <a:buNone/>
              <a:defRPr sz="1323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00279" y="8206888"/>
            <a:ext cx="0" cy="142557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88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2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4" y="1187979"/>
            <a:ext cx="1630055" cy="8434652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4225" y="1187979"/>
            <a:ext cx="4701173" cy="843465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6236732" y="521692"/>
            <a:ext cx="0" cy="56697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834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76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03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7559675" cy="712787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3937" y="1"/>
            <a:ext cx="7555739" cy="712787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88" y="7732992"/>
            <a:ext cx="4819293" cy="2280920"/>
          </a:xfrm>
        </p:spPr>
        <p:txBody>
          <a:bodyPr anchor="ctr">
            <a:normAutofit/>
          </a:bodyPr>
          <a:lstStyle>
            <a:lvl1pPr algn="r">
              <a:defRPr sz="3637" b="0" spc="165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9020" y="7732992"/>
            <a:ext cx="1984415" cy="22809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2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7967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00279" y="8206888"/>
            <a:ext cx="0" cy="142557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44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13" y="912368"/>
            <a:ext cx="6026951" cy="233794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13" y="3563938"/>
            <a:ext cx="2948273" cy="6272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3690" y="3563938"/>
            <a:ext cx="2948273" cy="6272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1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35013" y="912368"/>
            <a:ext cx="6026951" cy="233794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013" y="3398113"/>
            <a:ext cx="2948273" cy="128301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19" b="0" cap="none" baseline="0">
                <a:solidFill>
                  <a:schemeClr val="accent1"/>
                </a:solidFill>
                <a:latin typeface="+mn-lt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013" y="4626864"/>
            <a:ext cx="2948273" cy="52096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3690" y="3398113"/>
            <a:ext cx="2948273" cy="128301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819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marL="0" lvl="0" indent="0" algn="l" defTabSz="755934" rtl="0" eaLnBrk="1" latinLnBrk="0" hangingPunct="1">
              <a:lnSpc>
                <a:spcPct val="90000"/>
              </a:lnSpc>
              <a:spcBef>
                <a:spcPts val="1488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3690" y="4626864"/>
            <a:ext cx="2948273" cy="52096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2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5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5013" y="735095"/>
            <a:ext cx="2721483" cy="2708593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9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597" y="1283017"/>
            <a:ext cx="3520919" cy="8083011"/>
          </a:xfrm>
        </p:spPr>
        <p:txBody>
          <a:bodyPr>
            <a:normAutofit/>
          </a:bodyPr>
          <a:lstStyle>
            <a:lvl1pPr>
              <a:defRPr sz="1653"/>
            </a:lvl1pPr>
            <a:lvl2pPr>
              <a:defRPr sz="1323"/>
            </a:lvl2pPr>
            <a:lvl3pPr>
              <a:defRPr sz="992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13" y="3519515"/>
            <a:ext cx="2721483" cy="5865521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96"/>
              </a:spcBef>
              <a:buNone/>
              <a:defRPr sz="1323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28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88" y="7732993"/>
            <a:ext cx="4819293" cy="2280920"/>
          </a:xfrm>
        </p:spPr>
        <p:txBody>
          <a:bodyPr anchor="ctr">
            <a:normAutofit/>
          </a:bodyPr>
          <a:lstStyle>
            <a:lvl1pPr algn="r">
              <a:defRPr sz="3637" spc="165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7557785" cy="7127875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984"/>
            </a:lvl1pPr>
            <a:lvl2pPr marL="283475" indent="0">
              <a:buNone/>
              <a:defRPr sz="1736"/>
            </a:lvl2pPr>
            <a:lvl3pPr marL="566951" indent="0">
              <a:buNone/>
              <a:defRPr sz="1488"/>
            </a:lvl3pPr>
            <a:lvl4pPr marL="850426" indent="0">
              <a:buNone/>
              <a:defRPr sz="1240"/>
            </a:lvl4pPr>
            <a:lvl5pPr marL="1133902" indent="0">
              <a:buNone/>
              <a:defRPr sz="1240"/>
            </a:lvl5pPr>
            <a:lvl6pPr marL="1417377" indent="0">
              <a:buNone/>
              <a:defRPr sz="1240"/>
            </a:lvl6pPr>
            <a:lvl7pPr marL="1700853" indent="0">
              <a:buNone/>
              <a:defRPr sz="1240"/>
            </a:lvl7pPr>
            <a:lvl8pPr marL="1984328" indent="0">
              <a:buNone/>
              <a:defRPr sz="1240"/>
            </a:lvl8pPr>
            <a:lvl9pPr marL="2267803" indent="0">
              <a:buNone/>
              <a:defRPr sz="124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9020" y="7732993"/>
            <a:ext cx="1984415" cy="22809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2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9B06-CF2A-459A-8CBC-F18C1D67D2BB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00279" y="8206888"/>
            <a:ext cx="0" cy="14255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75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5013" y="912368"/>
            <a:ext cx="6026951" cy="2337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013" y="3563938"/>
            <a:ext cx="6026952" cy="627253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014" y="10088008"/>
            <a:ext cx="1335681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02871" y="10088008"/>
            <a:ext cx="3659212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19711" y="10088008"/>
            <a:ext cx="603724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72480" y="1288262"/>
            <a:ext cx="0" cy="14255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43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8" r:id="rId12"/>
  </p:sldLayoutIdLst>
  <p:txStyles>
    <p:titleStyle>
      <a:lvl1pPr algn="l" defTabSz="755934" rtl="0" eaLnBrk="1" latinLnBrk="0" hangingPunct="1">
        <a:lnSpc>
          <a:spcPct val="80000"/>
        </a:lnSpc>
        <a:spcBef>
          <a:spcPct val="0"/>
        </a:spcBef>
        <a:buNone/>
        <a:defRPr kumimoji="1" sz="3637" kern="1200" cap="all" spc="83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75593" indent="-75593" algn="l" defTabSz="755934" rtl="0" eaLnBrk="1" latinLnBrk="0" hangingPunct="1">
        <a:lnSpc>
          <a:spcPct val="90000"/>
        </a:lnSpc>
        <a:spcBef>
          <a:spcPts val="992"/>
        </a:spcBef>
        <a:spcAft>
          <a:spcPts val="165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1pPr>
      <a:lvl2pPr marL="219221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370408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491357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642544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755934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876884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005393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1126342" indent="-113390" algn="l" defTabSz="755934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Font typeface="Wingdings 3" pitchFamily="18" charset="2"/>
        <a:buChar char="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D1F6747-135B-3D29-52C2-7F78F7484F39}"/>
              </a:ext>
            </a:extLst>
          </p:cNvPr>
          <p:cNvSpPr/>
          <p:nvPr/>
        </p:nvSpPr>
        <p:spPr>
          <a:xfrm>
            <a:off x="0" y="368019"/>
            <a:ext cx="7559676" cy="789147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0" name="図 49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49361629-B72D-677C-821C-B59932558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264663"/>
            <a:ext cx="1324136" cy="1937105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1700EE0-7411-A1C7-35AD-0CBC0E0D99DA}"/>
              </a:ext>
            </a:extLst>
          </p:cNvPr>
          <p:cNvSpPr/>
          <p:nvPr/>
        </p:nvSpPr>
        <p:spPr>
          <a:xfrm>
            <a:off x="4025799" y="3281435"/>
            <a:ext cx="3169142" cy="2612531"/>
          </a:xfrm>
          <a:prstGeom prst="roundRect">
            <a:avLst>
              <a:gd name="adj" fmla="val 5952"/>
            </a:avLst>
          </a:prstGeom>
          <a:pattFill prst="dotGrid">
            <a:fgClr>
              <a:schemeClr val="bg2">
                <a:lumMod val="9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1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１．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店舗のデジタル化とは</a:t>
            </a:r>
            <a:endParaRPr kumimoji="0" lang="ja-JP" altLang="en-US" sz="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２．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商品の強みと売れる商品の傾向を知ろう！</a:t>
            </a:r>
            <a:endParaRPr kumimoji="0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３．販路拡大を目指す</a:t>
            </a:r>
            <a:r>
              <a:rPr kumimoji="0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SNS</a:t>
            </a: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の活用方法</a:t>
            </a:r>
            <a:endParaRPr kumimoji="0" lang="ja-JP" altLang="en-US" sz="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４．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商品の魅力を高めるビジュアルとは？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５．生成</a:t>
            </a:r>
            <a:r>
              <a:rPr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AI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の特徴と導入によるメリットと注意点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Rounded-X Mgen+ 2pp regular" panose="020B0502020203020207" pitchFamily="50" charset="-128"/>
              </a:rPr>
              <a:t>６．お客様に届くポイントについて</a:t>
            </a:r>
            <a:endParaRPr kumimoji="0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Rounded-X Mgen+ 2pp regular" panose="020B0502020203020207" pitchFamily="50" charset="-128"/>
            </a:endParaRPr>
          </a:p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69" b="1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97F18E8-6228-ED14-199A-5B5DA3C6C118}"/>
              </a:ext>
            </a:extLst>
          </p:cNvPr>
          <p:cNvSpPr txBox="1"/>
          <p:nvPr/>
        </p:nvSpPr>
        <p:spPr>
          <a:xfrm>
            <a:off x="1258332" y="3117136"/>
            <a:ext cx="2451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3497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C000B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3600" b="1" dirty="0">
                <a:solidFill>
                  <a:srgbClr val="C000B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（月）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5C6BF6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4" name="角丸四角形 45">
            <a:extLst>
              <a:ext uri="{FF2B5EF4-FFF2-40B4-BE49-F238E27FC236}">
                <a16:creationId xmlns:a16="http://schemas.microsoft.com/office/drawing/2014/main" id="{37548C7C-D894-88D7-049B-F6DF6A848603}"/>
              </a:ext>
            </a:extLst>
          </p:cNvPr>
          <p:cNvSpPr/>
          <p:nvPr/>
        </p:nvSpPr>
        <p:spPr>
          <a:xfrm>
            <a:off x="351323" y="3484707"/>
            <a:ext cx="876590" cy="306746"/>
          </a:xfrm>
          <a:prstGeom prst="roundRect">
            <a:avLst>
              <a:gd name="adj" fmla="val 12860"/>
            </a:avLst>
          </a:prstGeom>
          <a:solidFill>
            <a:srgbClr val="33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時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角丸四角形 46">
            <a:extLst>
              <a:ext uri="{FF2B5EF4-FFF2-40B4-BE49-F238E27FC236}">
                <a16:creationId xmlns:a16="http://schemas.microsoft.com/office/drawing/2014/main" id="{DEB3C441-B030-0378-8212-8BCB85AE4A8C}"/>
              </a:ext>
            </a:extLst>
          </p:cNvPr>
          <p:cNvSpPr/>
          <p:nvPr/>
        </p:nvSpPr>
        <p:spPr>
          <a:xfrm>
            <a:off x="351323" y="3970508"/>
            <a:ext cx="876590" cy="329028"/>
          </a:xfrm>
          <a:prstGeom prst="roundRect">
            <a:avLst>
              <a:gd name="adj" fmla="val 11883"/>
            </a:avLst>
          </a:prstGeom>
          <a:solidFill>
            <a:srgbClr val="33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会　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E65C8CC-4E75-5C34-09A8-7DFF6C643310}"/>
              </a:ext>
            </a:extLst>
          </p:cNvPr>
          <p:cNvSpPr txBox="1"/>
          <p:nvPr/>
        </p:nvSpPr>
        <p:spPr>
          <a:xfrm>
            <a:off x="1298408" y="3992384"/>
            <a:ext cx="245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いちき串木野商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工会議所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r>
              <a:rPr kumimoji="1" lang="en-US" altLang="ja-JP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 第一会議室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7" name="角丸四角形 56">
            <a:extLst>
              <a:ext uri="{FF2B5EF4-FFF2-40B4-BE49-F238E27FC236}">
                <a16:creationId xmlns:a16="http://schemas.microsoft.com/office/drawing/2014/main" id="{ED5A7ECE-4173-89B6-7A08-BC63A3756CDB}"/>
              </a:ext>
            </a:extLst>
          </p:cNvPr>
          <p:cNvSpPr/>
          <p:nvPr/>
        </p:nvSpPr>
        <p:spPr>
          <a:xfrm>
            <a:off x="351323" y="4986674"/>
            <a:ext cx="876590" cy="306747"/>
          </a:xfrm>
          <a:prstGeom prst="roundRect">
            <a:avLst>
              <a:gd name="adj" fmla="val 9928"/>
            </a:avLst>
          </a:prstGeom>
          <a:solidFill>
            <a:srgbClr val="33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定　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E5DF827-BF15-3400-3DF9-B142B3FC153A}"/>
              </a:ext>
            </a:extLst>
          </p:cNvPr>
          <p:cNvSpPr txBox="1"/>
          <p:nvPr/>
        </p:nvSpPr>
        <p:spPr>
          <a:xfrm>
            <a:off x="1298408" y="4991294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３０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名（先着順）</a:t>
            </a:r>
          </a:p>
        </p:txBody>
      </p:sp>
      <p:sp>
        <p:nvSpPr>
          <p:cNvPr id="9" name="正方形/長方形 3">
            <a:extLst>
              <a:ext uri="{FF2B5EF4-FFF2-40B4-BE49-F238E27FC236}">
                <a16:creationId xmlns:a16="http://schemas.microsoft.com/office/drawing/2014/main" id="{6D5444AF-916C-1FA6-ACDC-401A4CB54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73" y="10311356"/>
            <a:ext cx="6506824" cy="2296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9009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74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＊ご記入いただきました個人情報は慎重に取り扱い、本セミナーの運営・管理、その他情報提供のみに使用いたします。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AAC05C-D57A-C741-ED3A-62B65891B0FE}"/>
              </a:ext>
            </a:extLst>
          </p:cNvPr>
          <p:cNvSpPr txBox="1"/>
          <p:nvPr/>
        </p:nvSpPr>
        <p:spPr>
          <a:xfrm>
            <a:off x="182885" y="8325526"/>
            <a:ext cx="7113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いちき串木野</a:t>
            </a:r>
            <a:r>
              <a:rPr kumimoji="1" lang="ja-JP" altLang="en-US" sz="1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商工会議所　行　　　　　　　　　　　　　　　　　　　　　　　　　　　　　　　</a:t>
            </a:r>
            <a:r>
              <a:rPr kumimoji="1" lang="en-US" altLang="ja-JP" sz="1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FAX:0996-32-9891</a:t>
            </a:r>
            <a:endParaRPr kumimoji="1" lang="ja-JP" altLang="en-US" sz="12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4">
            <a:extLst>
              <a:ext uri="{FF2B5EF4-FFF2-40B4-BE49-F238E27FC236}">
                <a16:creationId xmlns:a16="http://schemas.microsoft.com/office/drawing/2014/main" id="{8FC4F296-315E-2B94-D03F-392C57C5C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76" y="8538210"/>
            <a:ext cx="6920122" cy="28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90095" rtl="0" eaLnBrk="1" fontAlgn="base" latinLnBrk="0" hangingPunct="1">
              <a:lnSpc>
                <a:spcPts val="17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ネットショップ戦略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セミナー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受講申込書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1D1B5FC0-AD1B-4EF9-851F-E7180A6FA411}"/>
              </a:ext>
            </a:extLst>
          </p:cNvPr>
          <p:cNvGraphicFramePr>
            <a:graphicFrameLocks noGrp="1"/>
          </p:cNvGraphicFramePr>
          <p:nvPr/>
        </p:nvGraphicFramePr>
        <p:xfrm>
          <a:off x="306555" y="8822306"/>
          <a:ext cx="6847589" cy="1501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9858">
                  <a:extLst>
                    <a:ext uri="{9D8B030D-6E8A-4147-A177-3AD203B41FA5}">
                      <a16:colId xmlns:a16="http://schemas.microsoft.com/office/drawing/2014/main" val="312234222"/>
                    </a:ext>
                  </a:extLst>
                </a:gridCol>
                <a:gridCol w="3316329">
                  <a:extLst>
                    <a:ext uri="{9D8B030D-6E8A-4147-A177-3AD203B41FA5}">
                      <a16:colId xmlns:a16="http://schemas.microsoft.com/office/drawing/2014/main" val="307546962"/>
                    </a:ext>
                  </a:extLst>
                </a:gridCol>
                <a:gridCol w="527598">
                  <a:extLst>
                    <a:ext uri="{9D8B030D-6E8A-4147-A177-3AD203B41FA5}">
                      <a16:colId xmlns:a16="http://schemas.microsoft.com/office/drawing/2014/main" val="2046176355"/>
                    </a:ext>
                  </a:extLst>
                </a:gridCol>
                <a:gridCol w="2173804">
                  <a:extLst>
                    <a:ext uri="{9D8B030D-6E8A-4147-A177-3AD203B41FA5}">
                      <a16:colId xmlns:a16="http://schemas.microsoft.com/office/drawing/2014/main" val="2234728386"/>
                    </a:ext>
                  </a:extLst>
                </a:gridCol>
              </a:tblGrid>
              <a:tr h="474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事業者名</a:t>
                      </a:r>
                    </a:p>
                  </a:txBody>
                  <a:tcPr marL="88847" marR="88847" marT="44423" marB="44423" anchor="ctr"/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8847" marR="88847" marT="44423" marB="44423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60028"/>
                  </a:ext>
                </a:extLst>
              </a:tr>
              <a:tr h="474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受講者名</a:t>
                      </a: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E</a:t>
                      </a:r>
                      <a:r>
                        <a:rPr kumimoji="1" lang="ja-JP" altLang="en-US" sz="800" dirty="0"/>
                        <a:t>メール</a:t>
                      </a: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88847" marR="88847" marT="44423" marB="44423" anchor="ctr"/>
                </a:tc>
                <a:extLst>
                  <a:ext uri="{0D108BD9-81ED-4DB2-BD59-A6C34878D82A}">
                    <a16:rowId xmlns:a16="http://schemas.microsoft.com/office/drawing/2014/main" val="1152995336"/>
                  </a:ext>
                </a:extLst>
              </a:tr>
              <a:tr h="27659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88847" marR="88847" marT="44423" marB="44423" anchor="ctr"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88847" marR="88847" marT="44423" marB="44423"/>
                </a:tc>
                <a:extLst>
                  <a:ext uri="{0D108BD9-81ED-4DB2-BD59-A6C34878D82A}">
                    <a16:rowId xmlns:a16="http://schemas.microsoft.com/office/drawing/2014/main" val="3927467738"/>
                  </a:ext>
                </a:extLst>
              </a:tr>
              <a:tr h="27659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FAX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8847" marR="88847" marT="44423" marB="44423" anchor="ctr"/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88847" marR="88847" marT="44423" marB="44423"/>
                </a:tc>
                <a:extLst>
                  <a:ext uri="{0D108BD9-81ED-4DB2-BD59-A6C34878D82A}">
                    <a16:rowId xmlns:a16="http://schemas.microsoft.com/office/drawing/2014/main" val="1546937166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3850C9-8FC2-E46A-93C1-BEFCFEA3AF92}"/>
              </a:ext>
            </a:extLst>
          </p:cNvPr>
          <p:cNvSpPr/>
          <p:nvPr/>
        </p:nvSpPr>
        <p:spPr>
          <a:xfrm>
            <a:off x="1148333" y="8835250"/>
            <a:ext cx="728908" cy="19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8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フリガナ</a:t>
            </a:r>
          </a:p>
        </p:txBody>
      </p:sp>
      <p:sp>
        <p:nvSpPr>
          <p:cNvPr id="14" name="正方形/長方形 3">
            <a:extLst>
              <a:ext uri="{FF2B5EF4-FFF2-40B4-BE49-F238E27FC236}">
                <a16:creationId xmlns:a16="http://schemas.microsoft.com/office/drawing/2014/main" id="{BEB6C186-99D8-C4BE-EC36-51F73828D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905" y="9052237"/>
            <a:ext cx="2868281" cy="2296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9009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7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（業種　　　　　　　　　　　　　　　　　　　　）</a:t>
            </a:r>
          </a:p>
        </p:txBody>
      </p:sp>
      <p:sp>
        <p:nvSpPr>
          <p:cNvPr id="15" name="角丸四角形 27">
            <a:extLst>
              <a:ext uri="{FF2B5EF4-FFF2-40B4-BE49-F238E27FC236}">
                <a16:creationId xmlns:a16="http://schemas.microsoft.com/office/drawing/2014/main" id="{A2820D89-18AC-CE28-11E9-5ED563DB30A6}"/>
              </a:ext>
            </a:extLst>
          </p:cNvPr>
          <p:cNvSpPr/>
          <p:nvPr/>
        </p:nvSpPr>
        <p:spPr>
          <a:xfrm>
            <a:off x="356815" y="740313"/>
            <a:ext cx="5152745" cy="468197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dirty="0">
                <a:ln>
                  <a:solidFill>
                    <a:srgbClr val="C000B2"/>
                  </a:solidFill>
                </a:ln>
                <a:solidFill>
                  <a:srgbClr val="C000B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デジタル化で販路拡大を目指す！ </a:t>
            </a:r>
            <a:endParaRPr kumimoji="1" lang="en-US" altLang="ja-JP" sz="2200" b="1" dirty="0">
              <a:ln>
                <a:solidFill>
                  <a:srgbClr val="C000B2"/>
                </a:solidFill>
              </a:ln>
              <a:solidFill>
                <a:srgbClr val="C000B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8853">
                  <a:lumMod val="50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E8A1CDF-9566-61E6-89DF-3B8B4C4951B4}"/>
              </a:ext>
            </a:extLst>
          </p:cNvPr>
          <p:cNvSpPr txBox="1"/>
          <p:nvPr/>
        </p:nvSpPr>
        <p:spPr>
          <a:xfrm>
            <a:off x="245420" y="1164573"/>
            <a:ext cx="6543308" cy="695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ts val="466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dirty="0">
                <a:solidFill>
                  <a:srgbClr val="335B74"/>
                </a:solidFill>
                <a:effectLst>
                  <a:glow rad="88900">
                    <a:prstClr val="white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ネットショップ戦略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セミナー</a:t>
            </a:r>
            <a:endParaRPr kumimoji="1" lang="en-US" altLang="ja-JP" sz="4800" b="1" i="0" u="none" strike="noStrike" kern="1200" cap="none" spc="0" normalizeH="0" baseline="0" noProof="0" dirty="0">
              <a:ln>
                <a:noFill/>
              </a:ln>
              <a:solidFill>
                <a:srgbClr val="335B74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05F3AC-51F0-4BE7-6221-156EE7784599}"/>
              </a:ext>
            </a:extLst>
          </p:cNvPr>
          <p:cNvSpPr txBox="1"/>
          <p:nvPr/>
        </p:nvSpPr>
        <p:spPr>
          <a:xfrm>
            <a:off x="351324" y="1853572"/>
            <a:ext cx="4520150" cy="1061829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近年ネットショップを活用する消費者はますます増え続け、一層ネット販売のチャンスが広がっています。今やネットショップは、ビジネスにおける販売チャネルの一つとして多くの事業者が導入・運用を進めています。本セミナーでは販路拡大へと導く自社商品の強みを見つけ、売れる商品の傾向や生成</a:t>
            </a:r>
            <a:r>
              <a:rPr lang="en-US" altLang="ja-JP" sz="10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lang="ja-JP" altLang="en-US" sz="10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の活用方法などを一挙に学び、ネットショップの売上を最大化するための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戦略的なテクニックとスキル</a:t>
            </a:r>
            <a:r>
              <a:rPr lang="ja-JP" altLang="en-US" sz="10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をご紹介します。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4FF65BD-3185-35DE-1C09-A76F2111EE0C}"/>
              </a:ext>
            </a:extLst>
          </p:cNvPr>
          <p:cNvSpPr/>
          <p:nvPr/>
        </p:nvSpPr>
        <p:spPr>
          <a:xfrm>
            <a:off x="1152562" y="9304873"/>
            <a:ext cx="728908" cy="19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8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フリガナ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047BF0C-E93A-437C-2008-64E3D7009E28}"/>
              </a:ext>
            </a:extLst>
          </p:cNvPr>
          <p:cNvSpPr/>
          <p:nvPr/>
        </p:nvSpPr>
        <p:spPr>
          <a:xfrm>
            <a:off x="134210" y="51389"/>
            <a:ext cx="1955461" cy="2492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2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主催：いちき串木野商工会議所</a:t>
            </a:r>
            <a:endParaRPr kumimoji="1" lang="ja-JP" altLang="en-US" sz="102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01B2F64-25B5-A9BF-AC2A-0DED5F12E7CD}"/>
              </a:ext>
            </a:extLst>
          </p:cNvPr>
          <p:cNvSpPr txBox="1"/>
          <p:nvPr/>
        </p:nvSpPr>
        <p:spPr>
          <a:xfrm>
            <a:off x="694211" y="7734855"/>
            <a:ext cx="62431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4978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《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お問合せ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》	</a:t>
            </a:r>
            <a:r>
              <a:rPr kumimoji="1" lang="ja-JP" altLang="en-US" sz="1200" b="1" dirty="0">
                <a:solidFill>
                  <a:prstClr val="black">
                    <a:lumMod val="85000"/>
                    <a:lumOff val="1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いちき串木野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商工会議所　</a:t>
            </a:r>
            <a:r>
              <a: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〒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896-0015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いちき串木野市旭町１７８番地　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34978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　　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TEL:0996-32-2049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 FAX: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0996-32-9891</a:t>
            </a:r>
            <a:endParaRPr kumimoji="1" lang="en-US" altLang="zh-TW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68720F9-23B7-83CA-355D-C3C322501B1E}"/>
              </a:ext>
            </a:extLst>
          </p:cNvPr>
          <p:cNvGrpSpPr/>
          <p:nvPr/>
        </p:nvGrpSpPr>
        <p:grpSpPr>
          <a:xfrm>
            <a:off x="6273538" y="395608"/>
            <a:ext cx="929322" cy="877214"/>
            <a:chOff x="-3190294" y="1141250"/>
            <a:chExt cx="1022959" cy="877214"/>
          </a:xfrm>
          <a:noFill/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1EFCF3B2-1CA7-FAAC-846B-AE4512F73E78}"/>
                </a:ext>
              </a:extLst>
            </p:cNvPr>
            <p:cNvSpPr/>
            <p:nvPr/>
          </p:nvSpPr>
          <p:spPr>
            <a:xfrm>
              <a:off x="-3190294" y="1141250"/>
              <a:ext cx="1022959" cy="877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93BE063-B6BA-0E70-2A09-A3D4BF9484A1}"/>
                </a:ext>
              </a:extLst>
            </p:cNvPr>
            <p:cNvSpPr txBox="1"/>
            <p:nvPr/>
          </p:nvSpPr>
          <p:spPr>
            <a:xfrm>
              <a:off x="-3096658" y="1294522"/>
              <a:ext cx="835686" cy="57066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900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554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受講</a:t>
              </a:r>
              <a:endParaRPr kumimoji="1" lang="en-US" altLang="ja-JP" sz="155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ctr" defTabSz="9900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554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無料</a:t>
              </a:r>
            </a:p>
          </p:txBody>
        </p:sp>
      </p:grpSp>
      <p:sp>
        <p:nvSpPr>
          <p:cNvPr id="24" name="角丸四角形 56">
            <a:extLst>
              <a:ext uri="{FF2B5EF4-FFF2-40B4-BE49-F238E27FC236}">
                <a16:creationId xmlns:a16="http://schemas.microsoft.com/office/drawing/2014/main" id="{CFE79827-BCC5-B179-0AED-4FB4B35D237C}"/>
              </a:ext>
            </a:extLst>
          </p:cNvPr>
          <p:cNvSpPr/>
          <p:nvPr/>
        </p:nvSpPr>
        <p:spPr>
          <a:xfrm>
            <a:off x="351323" y="5472476"/>
            <a:ext cx="876589" cy="306747"/>
          </a:xfrm>
          <a:prstGeom prst="roundRect">
            <a:avLst>
              <a:gd name="adj" fmla="val 7974"/>
            </a:avLst>
          </a:prstGeom>
          <a:solidFill>
            <a:srgbClr val="33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　込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5FB8126-05BA-66E4-1C87-D57C01C82ECF}"/>
              </a:ext>
            </a:extLst>
          </p:cNvPr>
          <p:cNvSpPr txBox="1"/>
          <p:nvPr/>
        </p:nvSpPr>
        <p:spPr>
          <a:xfrm>
            <a:off x="2089671" y="3680327"/>
            <a:ext cx="1777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14:00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～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16:00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FBDD91DF-75BF-65AD-CF33-47FA2B312CC1}"/>
              </a:ext>
            </a:extLst>
          </p:cNvPr>
          <p:cNvSpPr/>
          <p:nvPr/>
        </p:nvSpPr>
        <p:spPr>
          <a:xfrm>
            <a:off x="4649784" y="3416367"/>
            <a:ext cx="1740033" cy="296532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3E8853">
                    <a:lumMod val="5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ーセミナー内容ー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C43324E2-366D-0144-72E3-81CAC4D58319}"/>
              </a:ext>
            </a:extLst>
          </p:cNvPr>
          <p:cNvCxnSpPr>
            <a:cxnSpLocks/>
          </p:cNvCxnSpPr>
          <p:nvPr/>
        </p:nvCxnSpPr>
        <p:spPr>
          <a:xfrm>
            <a:off x="521278" y="675513"/>
            <a:ext cx="172933" cy="338959"/>
          </a:xfrm>
          <a:prstGeom prst="line">
            <a:avLst/>
          </a:prstGeom>
          <a:ln w="28575">
            <a:solidFill>
              <a:srgbClr val="C000B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6288DBD6-1975-2265-677B-85A3838F0FAD}"/>
              </a:ext>
            </a:extLst>
          </p:cNvPr>
          <p:cNvCxnSpPr>
            <a:cxnSpLocks/>
          </p:cNvCxnSpPr>
          <p:nvPr/>
        </p:nvCxnSpPr>
        <p:spPr>
          <a:xfrm flipH="1">
            <a:off x="5068085" y="662167"/>
            <a:ext cx="154869" cy="318749"/>
          </a:xfrm>
          <a:prstGeom prst="line">
            <a:avLst/>
          </a:prstGeom>
          <a:ln w="28575">
            <a:solidFill>
              <a:srgbClr val="C000B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6A9ED6C-5D4B-FCD6-9C05-4B0AA70683DF}"/>
              </a:ext>
            </a:extLst>
          </p:cNvPr>
          <p:cNvSpPr/>
          <p:nvPr/>
        </p:nvSpPr>
        <p:spPr>
          <a:xfrm>
            <a:off x="351323" y="6051134"/>
            <a:ext cx="6868971" cy="164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94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4C5124F-DA4B-E725-6982-3369A7B692D1}"/>
              </a:ext>
            </a:extLst>
          </p:cNvPr>
          <p:cNvSpPr txBox="1"/>
          <p:nvPr/>
        </p:nvSpPr>
        <p:spPr>
          <a:xfrm>
            <a:off x="398336" y="6080703"/>
            <a:ext cx="5459573" cy="380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36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《</a:t>
            </a:r>
            <a:r>
              <a:rPr kumimoji="1" lang="ja-JP" altLang="en-US" sz="136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講師</a:t>
            </a:r>
            <a:r>
              <a:rPr kumimoji="1" lang="en-US" altLang="ja-JP" sz="136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》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株式会社エイチ・エーエル</a:t>
            </a:r>
            <a:r>
              <a:rPr kumimoji="1" lang="en-US" altLang="ja-JP" sz="136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安藤　昌明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（あんどう　まさあき）</a:t>
            </a:r>
            <a:endParaRPr kumimoji="1" lang="ja-JP" altLang="en-US" sz="116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2" name="正方形/長方形 2">
            <a:extLst>
              <a:ext uri="{FF2B5EF4-FFF2-40B4-BE49-F238E27FC236}">
                <a16:creationId xmlns:a16="http://schemas.microsoft.com/office/drawing/2014/main" id="{68175497-D24B-4A3E-4FD6-7B177DD76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23" y="6479172"/>
            <a:ext cx="5233488" cy="1115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1pPr>
            <a:lvl2pPr marL="742950" indent="-285750"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2pPr>
            <a:lvl3pPr marL="1143000" indent="-228600"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3pPr>
            <a:lvl4pPr marL="1600200" indent="-228600"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4pPr>
            <a:lvl5pPr marL="2057400" indent="-228600"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 i="1">
                <a:solidFill>
                  <a:schemeClr val="tx1"/>
                </a:solidFill>
                <a:latin typeface="Times New Roman" panose="02020603050405020304" pitchFamily="18" charset="0"/>
                <a:ea typeface="FG平成角ｺﾞｼｯｸ体W5" pitchFamily="49" charset="-128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理系の大学卒業後、大手家電メーカー子会社のプログラマとして従事。その後、東京都内のデザイン会社に転職し、様々な企業のホームページと紙媒体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カタログ、チラシ等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のディレクションとデザインを担当。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2003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年に独立してからは、中小企業の経営と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IT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活用関連の支援を行う。経営とデザインの両方が解る、数少ない専門家である。現在、 「経営戦略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×IT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活用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×WEB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マーケティング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×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デザイン」を中心に、様々な業種の中小企業を支援中。東京都中小企業振興公社登録専門家、横浜企業経営支援財団登録専門家、中小企業診断士、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IT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コーディネータ、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級販売士、経営革新等支援機関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認定支援機関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、経済産業省認定「スマート</a:t>
            </a: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SME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サポーター」</a:t>
            </a: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9107A207-AB1C-7459-F3DD-521D99EB9BC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8" r="20275" b="40260"/>
          <a:stretch/>
        </p:blipFill>
        <p:spPr>
          <a:xfrm>
            <a:off x="5842254" y="6164120"/>
            <a:ext cx="1095126" cy="1402933"/>
          </a:xfrm>
          <a:prstGeom prst="rect">
            <a:avLst/>
          </a:prstGeom>
          <a:ln>
            <a:noFill/>
          </a:ln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56E5621-1018-DA48-A9D2-7A3484E4F716}"/>
              </a:ext>
            </a:extLst>
          </p:cNvPr>
          <p:cNvSpPr txBox="1"/>
          <p:nvPr/>
        </p:nvSpPr>
        <p:spPr>
          <a:xfrm>
            <a:off x="1298408" y="5432301"/>
            <a:ext cx="2218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下記申込書を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、または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QR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コードにてお申込ください</a:t>
            </a:r>
          </a:p>
        </p:txBody>
      </p:sp>
      <p:sp>
        <p:nvSpPr>
          <p:cNvPr id="35" name="角丸四角形 46">
            <a:extLst>
              <a:ext uri="{FF2B5EF4-FFF2-40B4-BE49-F238E27FC236}">
                <a16:creationId xmlns:a16="http://schemas.microsoft.com/office/drawing/2014/main" id="{341D77C0-FC47-21DF-70DD-CEE941A7D808}"/>
              </a:ext>
            </a:extLst>
          </p:cNvPr>
          <p:cNvSpPr/>
          <p:nvPr/>
        </p:nvSpPr>
        <p:spPr>
          <a:xfrm>
            <a:off x="351323" y="4478591"/>
            <a:ext cx="876590" cy="329028"/>
          </a:xfrm>
          <a:prstGeom prst="roundRect">
            <a:avLst>
              <a:gd name="adj" fmla="val 11883"/>
            </a:avLst>
          </a:prstGeom>
          <a:solidFill>
            <a:srgbClr val="33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　象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F77FCCC-92CD-FF7F-DA93-3EDADEA5C916}"/>
              </a:ext>
            </a:extLst>
          </p:cNvPr>
          <p:cNvSpPr txBox="1"/>
          <p:nvPr/>
        </p:nvSpPr>
        <p:spPr>
          <a:xfrm>
            <a:off x="1298408" y="4471361"/>
            <a:ext cx="22188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中小・小規模事業者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（会員・非会員を問わず）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D3570D1E-E22A-EB35-2BC8-15BE4D4021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45" y="4632985"/>
            <a:ext cx="808154" cy="808154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0C8BC33-7F08-E748-5476-D83D0135A298}"/>
              </a:ext>
            </a:extLst>
          </p:cNvPr>
          <p:cNvSpPr/>
          <p:nvPr/>
        </p:nvSpPr>
        <p:spPr>
          <a:xfrm>
            <a:off x="5500482" y="51389"/>
            <a:ext cx="1914570" cy="2492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r" defTabSz="9900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2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事業環境変化対応型支援事業</a:t>
            </a:r>
          </a:p>
        </p:txBody>
      </p:sp>
    </p:spTree>
    <p:extLst>
      <p:ext uri="{BB962C8B-B14F-4D97-AF65-F5344CB8AC3E}">
        <p14:creationId xmlns:p14="http://schemas.microsoft.com/office/powerpoint/2010/main" val="4287058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ンテグラル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482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HGP創英角ｺﾞｼｯｸUB</vt:lpstr>
      <vt:lpstr>メイリオ</vt:lpstr>
      <vt:lpstr>游ゴシック</vt:lpstr>
      <vt:lpstr>Tw Cen MT</vt:lpstr>
      <vt:lpstr>Tw Cen MT Condensed</vt:lpstr>
      <vt:lpstr>Wingdings 3</vt:lpstr>
      <vt:lpstr>インテグラル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Tomoko Sonoda</dc:creator>
  <cp:lastModifiedBy>直樹 内田</cp:lastModifiedBy>
  <cp:revision>19</cp:revision>
  <cp:lastPrinted>2025-09-25T07:11:37Z</cp:lastPrinted>
  <dcterms:created xsi:type="dcterms:W3CDTF">2025-09-11T05:46:06Z</dcterms:created>
  <dcterms:modified xsi:type="dcterms:W3CDTF">2025-09-25T07:25:55Z</dcterms:modified>
</cp:coreProperties>
</file>